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9"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63" autoAdjust="0"/>
    <p:restoredTop sz="95238" autoAdjust="0"/>
  </p:normalViewPr>
  <p:slideViewPr>
    <p:cSldViewPr snapToGrid="0">
      <p:cViewPr varScale="1">
        <p:scale>
          <a:sx n="117" d="100"/>
          <a:sy n="117" d="100"/>
        </p:scale>
        <p:origin x="1504" y="184"/>
      </p:cViewPr>
      <p:guideLst/>
    </p:cSldViewPr>
  </p:slideViewPr>
  <p:notesTextViewPr>
    <p:cViewPr>
      <p:scale>
        <a:sx n="1" d="1"/>
        <a:sy n="1" d="1"/>
      </p:scale>
      <p:origin x="0" y="0"/>
    </p:cViewPr>
  </p:notesTextViewPr>
  <p:notesViewPr>
    <p:cSldViewPr snapToGrid="0">
      <p:cViewPr varScale="1">
        <p:scale>
          <a:sx n="80" d="100"/>
          <a:sy n="80" d="100"/>
        </p:scale>
        <p:origin x="401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C43E049-0B6A-0A76-7DB2-E3F21ECD29A8}"/>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B7AD1CE-EE58-CB38-5CF6-6F73824FB314}"/>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32E6D35-435A-42E7-8DC3-0C53FE46B0C2}" type="datetimeFigureOut">
              <a:rPr kumimoji="1" lang="ja-JP" altLang="en-US" smtClean="0"/>
              <a:t>2024/10/1</a:t>
            </a:fld>
            <a:endParaRPr kumimoji="1" lang="ja-JP" altLang="en-US"/>
          </a:p>
        </p:txBody>
      </p:sp>
      <p:sp>
        <p:nvSpPr>
          <p:cNvPr id="4" name="フッター プレースホルダー 3">
            <a:extLst>
              <a:ext uri="{FF2B5EF4-FFF2-40B4-BE49-F238E27FC236}">
                <a16:creationId xmlns:a16="http://schemas.microsoft.com/office/drawing/2014/main" id="{A851BDFA-7DC5-2862-99BE-AE4CD31BFA24}"/>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1FCB1CF-F663-5E10-D6A2-D74CD01A9E79}"/>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7731D99-8C2F-4EEA-8336-5BF0C6095F00}" type="slidenum">
              <a:rPr kumimoji="1" lang="ja-JP" altLang="en-US" smtClean="0"/>
              <a:t>‹#›</a:t>
            </a:fld>
            <a:endParaRPr kumimoji="1" lang="ja-JP" altLang="en-US"/>
          </a:p>
        </p:txBody>
      </p:sp>
    </p:spTree>
    <p:extLst>
      <p:ext uri="{BB962C8B-B14F-4D97-AF65-F5344CB8AC3E}">
        <p14:creationId xmlns:p14="http://schemas.microsoft.com/office/powerpoint/2010/main" val="3462853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6084A5A-EE45-4B8C-8B39-E70784977FE3}"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1FE0832-4861-41C6-8E62-979838827A77}" type="slidenum">
              <a:rPr kumimoji="1" lang="ja-JP" altLang="en-US" smtClean="0"/>
              <a:t>‹#›</a:t>
            </a:fld>
            <a:endParaRPr kumimoji="1" lang="ja-JP" altLang="en-US"/>
          </a:p>
        </p:txBody>
      </p:sp>
    </p:spTree>
    <p:extLst>
      <p:ext uri="{BB962C8B-B14F-4D97-AF65-F5344CB8AC3E}">
        <p14:creationId xmlns:p14="http://schemas.microsoft.com/office/powerpoint/2010/main" val="12525646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B8B56BE-FCE1-4319-8BC6-19B4CCA22D62}" type="slidenum">
              <a:rPr kumimoji="1" lang="ja-JP" altLang="en-US" smtClean="0"/>
              <a:t>1</a:t>
            </a:fld>
            <a:endParaRPr kumimoji="1" lang="ja-JP" altLang="en-US"/>
          </a:p>
        </p:txBody>
      </p:sp>
    </p:spTree>
    <p:extLst>
      <p:ext uri="{BB962C8B-B14F-4D97-AF65-F5344CB8AC3E}">
        <p14:creationId xmlns:p14="http://schemas.microsoft.com/office/powerpoint/2010/main" val="209671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A3769EB-C7E4-4486-B4E0-9A0769EFB3F3}"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196989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ADCE38-DD6D-49C3-AEE5-36456D2B654D}"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22242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04EF3A-235A-46B5-B725-0F4C9AB2B1F6}"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399106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50CEFA-C9FE-470A-B151-079505F17665}"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89948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C2D128-737E-4947-8F26-D7AFD04F62E0}"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16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7E20F07-34DA-48B9-9FAA-B2059120E599}"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319309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5B6A67-FCD0-43C5-B69F-7BF8BEF40BC4}" type="datetime1">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2410998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31E9CD-1902-476B-B5E3-2642B88E52A8}" type="datetime1">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901775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C5103-B280-47F0-87C7-54C5E33BCC53}" type="datetime1">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73944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DBFE6A-93DE-405B-ACDD-F2EF3D731E0E}"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97435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81758E-6D38-4D2F-9A6A-4883BF086217}"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929723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6386B4-0EAB-462A-B697-4A828C0C1C95}" type="datetime1">
              <a:rPr kumimoji="1" lang="ja-JP" altLang="en-US" smtClean="0"/>
              <a:t>2024/10/1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0645D-4FB4-4A13-8A12-35C5A36B3716}" type="slidenum">
              <a:rPr kumimoji="1" lang="ja-JP" altLang="en-US" smtClean="0"/>
              <a:t>‹#›</a:t>
            </a:fld>
            <a:endParaRPr kumimoji="1" lang="ja-JP" altLang="en-US"/>
          </a:p>
        </p:txBody>
      </p:sp>
    </p:spTree>
    <p:extLst>
      <p:ext uri="{BB962C8B-B14F-4D97-AF65-F5344CB8AC3E}">
        <p14:creationId xmlns:p14="http://schemas.microsoft.com/office/powerpoint/2010/main" val="14563073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koyovideo.xsrv.jp/29th_Techno_Festa_Participation_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B73945-B195-481C-82A4-A47F933A1EF0}"/>
              </a:ext>
            </a:extLst>
          </p:cNvPr>
          <p:cNvSpPr>
            <a:spLocks noGrp="1"/>
          </p:cNvSpPr>
          <p:nvPr>
            <p:ph type="title"/>
          </p:nvPr>
        </p:nvSpPr>
        <p:spPr>
          <a:xfrm>
            <a:off x="628650" y="365127"/>
            <a:ext cx="7886700" cy="599608"/>
          </a:xfrm>
        </p:spPr>
        <p:txBody>
          <a:bodyPr anchor="b">
            <a:normAutofit fontScale="90000"/>
          </a:bodyPr>
          <a:lstStyle/>
          <a:p>
            <a:br>
              <a:rPr lang="en-US" altLang="ja-JP" sz="2400" dirty="0">
                <a:latin typeface="Meiryo UI" panose="020B0604030504040204" pitchFamily="50" charset="-128"/>
                <a:ea typeface="Meiryo UI" panose="020B0604030504040204" pitchFamily="50" charset="-128"/>
              </a:rPr>
            </a:br>
            <a:r>
              <a:rPr lang="ja-JP" altLang="en-US" sz="2200" dirty="0">
                <a:latin typeface="Meiryo UI" panose="020B0604030504040204" pitchFamily="50" charset="-128"/>
                <a:ea typeface="Meiryo UI" panose="020B0604030504040204" pitchFamily="50" charset="-128"/>
              </a:rPr>
              <a:t>農業食料工学会サイト　イベントページ（案）</a:t>
            </a:r>
          </a:p>
        </p:txBody>
      </p:sp>
      <p:cxnSp>
        <p:nvCxnSpPr>
          <p:cNvPr id="4" name="直線コネクタ 3">
            <a:extLst>
              <a:ext uri="{FF2B5EF4-FFF2-40B4-BE49-F238E27FC236}">
                <a16:creationId xmlns:a16="http://schemas.microsoft.com/office/drawing/2014/main" id="{D4BFB332-6605-4762-ADB4-7E1112381FC5}"/>
              </a:ext>
            </a:extLst>
          </p:cNvPr>
          <p:cNvCxnSpPr>
            <a:cxnSpLocks/>
          </p:cNvCxnSpPr>
          <p:nvPr/>
        </p:nvCxnSpPr>
        <p:spPr>
          <a:xfrm>
            <a:off x="0" y="1025106"/>
            <a:ext cx="9144000" cy="0"/>
          </a:xfrm>
          <a:prstGeom prst="line">
            <a:avLst/>
          </a:prstGeom>
          <a:ln w="114300">
            <a:solidFill>
              <a:srgbClr val="00B0F0"/>
            </a:solidFill>
          </a:ln>
        </p:spPr>
        <p:style>
          <a:lnRef idx="1">
            <a:schemeClr val="accent1"/>
          </a:lnRef>
          <a:fillRef idx="0">
            <a:schemeClr val="accent1"/>
          </a:fillRef>
          <a:effectRef idx="0">
            <a:schemeClr val="accent1"/>
          </a:effectRef>
          <a:fontRef idx="minor">
            <a:schemeClr val="tx1"/>
          </a:fontRef>
        </p:style>
      </p:cxnSp>
      <p:pic>
        <p:nvPicPr>
          <p:cNvPr id="5" name="図 4">
            <a:extLst>
              <a:ext uri="{FF2B5EF4-FFF2-40B4-BE49-F238E27FC236}">
                <a16:creationId xmlns:a16="http://schemas.microsoft.com/office/drawing/2014/main" id="{FEDC7213-8083-4AC6-B1C0-304A05F64413}"/>
              </a:ext>
            </a:extLst>
          </p:cNvPr>
          <p:cNvPicPr>
            <a:picLocks noChangeAspect="1"/>
          </p:cNvPicPr>
          <p:nvPr/>
        </p:nvPicPr>
        <p:blipFill rotWithShape="1">
          <a:blip r:embed="rId3"/>
          <a:srcRect l="53394"/>
          <a:stretch/>
        </p:blipFill>
        <p:spPr>
          <a:xfrm>
            <a:off x="6660859" y="0"/>
            <a:ext cx="2483140" cy="488354"/>
          </a:xfrm>
          <a:prstGeom prst="rect">
            <a:avLst/>
          </a:prstGeom>
        </p:spPr>
      </p:pic>
      <p:sp>
        <p:nvSpPr>
          <p:cNvPr id="7" name="スライド番号プレースホルダー 6">
            <a:extLst>
              <a:ext uri="{FF2B5EF4-FFF2-40B4-BE49-F238E27FC236}">
                <a16:creationId xmlns:a16="http://schemas.microsoft.com/office/drawing/2014/main" id="{C5A7EC12-9614-7174-AD2D-1882CADE68DD}"/>
              </a:ext>
            </a:extLst>
          </p:cNvPr>
          <p:cNvSpPr>
            <a:spLocks noGrp="1"/>
          </p:cNvSpPr>
          <p:nvPr>
            <p:ph type="sldNum" sz="quarter" idx="12"/>
          </p:nvPr>
        </p:nvSpPr>
        <p:spPr/>
        <p:txBody>
          <a:bodyPr/>
          <a:lstStyle/>
          <a:p>
            <a:fld id="{4DB0645D-4FB4-4A13-8A12-35C5A36B3716}" type="slidenum">
              <a:rPr kumimoji="1" lang="ja-JP" altLang="en-US" smtClean="0"/>
              <a:t>1</a:t>
            </a:fld>
            <a:endParaRPr kumimoji="1" lang="ja-JP" altLang="en-US"/>
          </a:p>
        </p:txBody>
      </p:sp>
      <p:sp>
        <p:nvSpPr>
          <p:cNvPr id="8" name="テキスト ボックス 7">
            <a:extLst>
              <a:ext uri="{FF2B5EF4-FFF2-40B4-BE49-F238E27FC236}">
                <a16:creationId xmlns:a16="http://schemas.microsoft.com/office/drawing/2014/main" id="{36ED0654-B38E-51BF-CA52-39B33A6529AB}"/>
              </a:ext>
            </a:extLst>
          </p:cNvPr>
          <p:cNvSpPr txBox="1"/>
          <p:nvPr/>
        </p:nvSpPr>
        <p:spPr>
          <a:xfrm>
            <a:off x="628650" y="1337572"/>
            <a:ext cx="7819799" cy="600164"/>
          </a:xfrm>
          <a:prstGeom prst="rect">
            <a:avLst/>
          </a:prstGeom>
          <a:solidFill>
            <a:schemeClr val="accent6">
              <a:lumMod val="20000"/>
              <a:lumOff val="80000"/>
            </a:schemeClr>
          </a:solidFill>
        </p:spPr>
        <p:txBody>
          <a:bodyPr wrap="square">
            <a:spAutoFit/>
          </a:bodyPr>
          <a:lstStyle/>
          <a:p>
            <a:pPr algn="l"/>
            <a:r>
              <a:rPr lang="ja-JP" altLang="en-US" sz="1100" b="0" i="0" dirty="0">
                <a:effectLst/>
                <a:latin typeface="メイリオ" panose="020B0604030504040204" pitchFamily="50" charset="-128"/>
                <a:ea typeface="メイリオ" panose="020B0604030504040204" pitchFamily="50" charset="-128"/>
              </a:rPr>
              <a:t>第</a:t>
            </a:r>
            <a:r>
              <a:rPr lang="en-US" altLang="ja-JP" sz="1100" b="0" i="0" dirty="0">
                <a:effectLst/>
                <a:latin typeface="メイリオ" panose="020B0604030504040204" pitchFamily="50" charset="-128"/>
                <a:ea typeface="メイリオ" panose="020B0604030504040204" pitchFamily="50" charset="-128"/>
              </a:rPr>
              <a:t>29</a:t>
            </a:r>
            <a:r>
              <a:rPr lang="ja-JP" altLang="en-US" sz="1100" b="0" i="0" dirty="0">
                <a:effectLst/>
                <a:latin typeface="メイリオ" panose="020B0604030504040204" pitchFamily="50" charset="-128"/>
                <a:ea typeface="メイリオ" panose="020B0604030504040204" pitchFamily="50" charset="-128"/>
              </a:rPr>
              <a:t>回テクノフェスタ</a:t>
            </a:r>
            <a:endParaRPr lang="en-US" altLang="ja-JP" sz="1100" b="0" i="0" dirty="0">
              <a:effectLst/>
              <a:latin typeface="メイリオ" panose="020B0604030504040204" pitchFamily="50" charset="-128"/>
              <a:ea typeface="メイリオ" panose="020B0604030504040204" pitchFamily="50" charset="-128"/>
            </a:endParaRPr>
          </a:p>
          <a:p>
            <a:pPr algn="l"/>
            <a:r>
              <a:rPr lang="ja-JP" altLang="en-US" sz="1100" b="0" i="0" dirty="0">
                <a:effectLst/>
                <a:latin typeface="メイリオ" panose="020B0604030504040204" pitchFamily="50" charset="-128"/>
                <a:ea typeface="メイリオ" panose="020B0604030504040204" pitchFamily="50" charset="-128"/>
              </a:rPr>
              <a:t>～</a:t>
            </a:r>
            <a:r>
              <a:rPr kumimoji="1" lang="ja-JP" altLang="en-US" sz="11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ロボティクス技術の現場導入の加速化に必要な取組</a:t>
            </a:r>
            <a:r>
              <a:rPr lang="ja-JP" altLang="en-US" sz="1100" dirty="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pPr algn="l"/>
            <a:r>
              <a:rPr lang="ja-JP" altLang="en-US" sz="1100" b="0" i="0" dirty="0">
                <a:effectLst/>
                <a:latin typeface="メイリオ" panose="020B0604030504040204" pitchFamily="50" charset="-128"/>
                <a:ea typeface="メイリオ" panose="020B0604030504040204" pitchFamily="50" charset="-128"/>
              </a:rPr>
              <a:t>（</a:t>
            </a:r>
            <a:r>
              <a:rPr lang="en-US" altLang="ja-JP" sz="1100" b="0" i="0" dirty="0">
                <a:effectLst/>
                <a:latin typeface="メイリオ" panose="020B0604030504040204" pitchFamily="50" charset="-128"/>
                <a:ea typeface="メイリオ" panose="020B0604030504040204" pitchFamily="50" charset="-128"/>
              </a:rPr>
              <a:t>2024/11/8 </a:t>
            </a:r>
            <a:r>
              <a:rPr lang="ja-JP" altLang="en-US" sz="1100" b="0" i="0" dirty="0">
                <a:effectLst/>
                <a:latin typeface="メイリオ" panose="020B0604030504040204" pitchFamily="50" charset="-128"/>
                <a:ea typeface="メイリオ" panose="020B0604030504040204" pitchFamily="50" charset="-128"/>
              </a:rPr>
              <a:t>対面開催）</a:t>
            </a:r>
          </a:p>
        </p:txBody>
      </p:sp>
      <p:sp>
        <p:nvSpPr>
          <p:cNvPr id="9" name="テキスト ボックス 8">
            <a:extLst>
              <a:ext uri="{FF2B5EF4-FFF2-40B4-BE49-F238E27FC236}">
                <a16:creationId xmlns:a16="http://schemas.microsoft.com/office/drawing/2014/main" id="{A8408AAC-233D-4283-B8BB-8C88BF51024C}"/>
              </a:ext>
            </a:extLst>
          </p:cNvPr>
          <p:cNvSpPr txBox="1"/>
          <p:nvPr/>
        </p:nvSpPr>
        <p:spPr>
          <a:xfrm>
            <a:off x="628650" y="1969559"/>
            <a:ext cx="7819799" cy="3554819"/>
          </a:xfrm>
          <a:prstGeom prst="rect">
            <a:avLst/>
          </a:prstGeom>
          <a:noFill/>
        </p:spPr>
        <p:txBody>
          <a:bodyPr wrap="square">
            <a:spAutoFit/>
          </a:bodyPr>
          <a:lstStyle/>
          <a:p>
            <a:pPr algn="l"/>
            <a:r>
              <a:rPr lang="ja-JP" altLang="en-US" sz="900" b="0" i="0" dirty="0">
                <a:solidFill>
                  <a:srgbClr val="111111"/>
                </a:solidFill>
                <a:effectLst/>
                <a:latin typeface="Meiryo" panose="020B0604030504040204" pitchFamily="50" charset="-128"/>
                <a:ea typeface="Meiryo" panose="020B0604030504040204" pitchFamily="50" charset="-128"/>
              </a:rPr>
              <a:t>農業機械に関係する技術者，研究者の技術力の向上ならびに交流と親睦のために 平成８年から始まった「テクノフェスタ」も</a:t>
            </a:r>
            <a:r>
              <a:rPr lang="en-US" altLang="ja-JP" sz="900" b="0" i="0" dirty="0">
                <a:solidFill>
                  <a:srgbClr val="111111"/>
                </a:solidFill>
                <a:effectLst/>
                <a:latin typeface="Meiryo" panose="020B0604030504040204" pitchFamily="50" charset="-128"/>
                <a:ea typeface="Meiryo" panose="020B0604030504040204" pitchFamily="50" charset="-128"/>
              </a:rPr>
              <a:t>29</a:t>
            </a:r>
            <a:r>
              <a:rPr lang="ja-JP" altLang="en-US" sz="900" b="0" i="0" dirty="0">
                <a:solidFill>
                  <a:srgbClr val="111111"/>
                </a:solidFill>
                <a:effectLst/>
                <a:latin typeface="Meiryo" panose="020B0604030504040204" pitchFamily="50" charset="-128"/>
                <a:ea typeface="Meiryo" panose="020B0604030504040204" pitchFamily="50" charset="-128"/>
              </a:rPr>
              <a:t>回目を迎えました。</a:t>
            </a:r>
            <a:endParaRPr lang="en-US" altLang="ja-JP" sz="900" b="0" i="0" dirty="0">
              <a:solidFill>
                <a:srgbClr val="111111"/>
              </a:solidFill>
              <a:effectLst/>
              <a:latin typeface="Meiryo" panose="020B0604030504040204" pitchFamily="50" charset="-128"/>
              <a:ea typeface="Meiryo" panose="020B0604030504040204" pitchFamily="50" charset="-128"/>
            </a:endParaRPr>
          </a:p>
          <a:p>
            <a:r>
              <a:rPr lang="ja-JP" altLang="en-US" sz="900" dirty="0">
                <a:solidFill>
                  <a:srgbClr val="111111"/>
                </a:solidFill>
                <a:latin typeface="Meiryo" panose="020B0604030504040204" pitchFamily="50" charset="-128"/>
                <a:ea typeface="Meiryo" panose="020B0604030504040204" pitchFamily="50" charset="-128"/>
              </a:rPr>
              <a:t>今回</a:t>
            </a:r>
            <a:r>
              <a:rPr lang="ja-JP" altLang="en-US" sz="900" b="0" i="0" dirty="0">
                <a:solidFill>
                  <a:srgbClr val="111111"/>
                </a:solidFill>
                <a:effectLst/>
                <a:latin typeface="Meiryo" panose="020B0604030504040204" pitchFamily="50" charset="-128"/>
                <a:ea typeface="Meiryo" panose="020B0604030504040204" pitchFamily="50" charset="-128"/>
              </a:rPr>
              <a:t>のテクノフェスタは、</a:t>
            </a:r>
            <a:r>
              <a:rPr lang="ja-JP" altLang="en-US" sz="900" dirty="0">
                <a:solidFill>
                  <a:srgbClr val="111111"/>
                </a:solidFill>
                <a:latin typeface="Meiryo" panose="020B0604030504040204" pitchFamily="50" charset="-128"/>
                <a:ea typeface="Meiryo" panose="020B0604030504040204" pitchFamily="50" charset="-128"/>
              </a:rPr>
              <a:t>昨年に引き続き、</a:t>
            </a:r>
            <a:r>
              <a:rPr lang="ja-JP" altLang="en-US" sz="900" b="0" i="0" dirty="0">
                <a:solidFill>
                  <a:srgbClr val="111111"/>
                </a:solidFill>
                <a:effectLst/>
                <a:latin typeface="Meiryo" panose="020B0604030504040204" pitchFamily="50" charset="-128"/>
                <a:ea typeface="Meiryo" panose="020B0604030504040204" pitchFamily="50" charset="-128"/>
              </a:rPr>
              <a:t>対面開催とし</a:t>
            </a:r>
            <a:r>
              <a:rPr lang="ja-JP" altLang="en-US" sz="900" dirty="0">
                <a:solidFill>
                  <a:srgbClr val="111111"/>
                </a:solidFill>
                <a:latin typeface="Meiryo" panose="020B0604030504040204" pitchFamily="50" charset="-128"/>
                <a:ea typeface="Meiryo" panose="020B0604030504040204" pitchFamily="50" charset="-128"/>
              </a:rPr>
              <a:t>、ロボティクス技術の現場導入の加速化に必要な取組をテーマとして開催します。基調講演では、自動化・ロボット化技術の紹介とともに、地域活性化の機軸となる高度化された農業の将来像とそこに至る道のりにスポットを当てたご講演をいただきます。スマート農業技術のうちロボティクス技術について、生産現場への導入を促進するためのヒントとして頂ければと期待いたします。</a:t>
            </a:r>
            <a:endParaRPr lang="en-US" altLang="ja-JP" sz="900" dirty="0">
              <a:solidFill>
                <a:srgbClr val="111111"/>
              </a:solidFill>
              <a:latin typeface="Meiryo" panose="020B0604030504040204" pitchFamily="50" charset="-128"/>
              <a:ea typeface="Meiryo" panose="020B0604030504040204" pitchFamily="50" charset="-128"/>
            </a:endParaRPr>
          </a:p>
          <a:p>
            <a:r>
              <a:rPr lang="ja-JP" altLang="en-US" sz="900" b="0" i="0" dirty="0">
                <a:solidFill>
                  <a:srgbClr val="111111"/>
                </a:solidFill>
                <a:effectLst/>
                <a:latin typeface="Meiryo" panose="020B0604030504040204" pitchFamily="50" charset="-128"/>
                <a:ea typeface="Meiryo" panose="020B0604030504040204" pitchFamily="50" charset="-128"/>
              </a:rPr>
              <a:t>産官学から多数の方々のご参加をお待ちしております。</a:t>
            </a:r>
            <a:endParaRPr lang="en-US" altLang="ja-JP" sz="900" b="0" i="0" dirty="0">
              <a:solidFill>
                <a:srgbClr val="111111"/>
              </a:solidFill>
              <a:effectLst/>
              <a:latin typeface="Meiryo" panose="020B0604030504040204" pitchFamily="50" charset="-128"/>
              <a:ea typeface="Meiryo" panose="020B0604030504040204" pitchFamily="50" charset="-128"/>
            </a:endParaRPr>
          </a:p>
          <a:p>
            <a:endParaRPr lang="en-US" altLang="ja-JP" sz="900" b="0" i="0" dirty="0">
              <a:solidFill>
                <a:srgbClr val="111111"/>
              </a:solidFill>
              <a:effectLst/>
              <a:latin typeface="Meiryo" panose="020B0604030504040204" pitchFamily="50" charset="-128"/>
              <a:ea typeface="Meiryo" panose="020B0604030504040204" pitchFamily="50" charset="-128"/>
            </a:endParaRPr>
          </a:p>
          <a:p>
            <a:r>
              <a:rPr lang="ja-JP" altLang="en-US" sz="900" dirty="0">
                <a:solidFill>
                  <a:srgbClr val="111111"/>
                </a:solidFill>
                <a:latin typeface="Meiryo" panose="020B0604030504040204" pitchFamily="50" charset="-128"/>
                <a:ea typeface="Meiryo" panose="020B0604030504040204" pitchFamily="50" charset="-128"/>
              </a:rPr>
              <a:t>１．開催日時：</a:t>
            </a:r>
            <a:r>
              <a:rPr lang="en-US" altLang="ja-JP" sz="900" dirty="0">
                <a:solidFill>
                  <a:srgbClr val="111111"/>
                </a:solidFill>
                <a:latin typeface="Meiryo" panose="020B0604030504040204" pitchFamily="50" charset="-128"/>
                <a:ea typeface="Meiryo" panose="020B0604030504040204" pitchFamily="50" charset="-128"/>
              </a:rPr>
              <a:t>2024</a:t>
            </a:r>
            <a:r>
              <a:rPr lang="ja-JP" altLang="en-US" sz="900" dirty="0">
                <a:solidFill>
                  <a:srgbClr val="111111"/>
                </a:solidFill>
                <a:latin typeface="Meiryo" panose="020B0604030504040204" pitchFamily="50" charset="-128"/>
                <a:ea typeface="Meiryo" panose="020B0604030504040204" pitchFamily="50" charset="-128"/>
              </a:rPr>
              <a:t>年</a:t>
            </a:r>
            <a:r>
              <a:rPr lang="en-US" altLang="ja-JP" sz="900" dirty="0">
                <a:solidFill>
                  <a:srgbClr val="111111"/>
                </a:solidFill>
                <a:latin typeface="Meiryo" panose="020B0604030504040204" pitchFamily="50" charset="-128"/>
                <a:ea typeface="Meiryo" panose="020B0604030504040204" pitchFamily="50" charset="-128"/>
              </a:rPr>
              <a:t>11</a:t>
            </a:r>
            <a:r>
              <a:rPr lang="ja-JP" altLang="en-US" sz="900" dirty="0">
                <a:solidFill>
                  <a:srgbClr val="111111"/>
                </a:solidFill>
                <a:latin typeface="Meiryo" panose="020B0604030504040204" pitchFamily="50" charset="-128"/>
                <a:ea typeface="Meiryo" panose="020B0604030504040204" pitchFamily="50" charset="-128"/>
              </a:rPr>
              <a:t>月</a:t>
            </a:r>
            <a:r>
              <a:rPr lang="en-US" altLang="ja-JP" sz="900" dirty="0">
                <a:solidFill>
                  <a:srgbClr val="111111"/>
                </a:solidFill>
                <a:latin typeface="Meiryo" panose="020B0604030504040204" pitchFamily="50" charset="-128"/>
                <a:ea typeface="Meiryo" panose="020B0604030504040204" pitchFamily="50" charset="-128"/>
              </a:rPr>
              <a:t>8</a:t>
            </a:r>
            <a:r>
              <a:rPr lang="ja-JP" altLang="en-US" sz="900" dirty="0">
                <a:solidFill>
                  <a:srgbClr val="111111"/>
                </a:solidFill>
                <a:latin typeface="Meiryo" panose="020B0604030504040204" pitchFamily="50" charset="-128"/>
                <a:ea typeface="Meiryo" panose="020B0604030504040204" pitchFamily="50" charset="-128"/>
              </a:rPr>
              <a:t>日（金）</a:t>
            </a:r>
            <a:r>
              <a:rPr lang="en-US" altLang="ja-JP" sz="900" dirty="0">
                <a:solidFill>
                  <a:srgbClr val="111111"/>
                </a:solidFill>
                <a:latin typeface="Meiryo" panose="020B0604030504040204" pitchFamily="50" charset="-128"/>
                <a:ea typeface="Meiryo" panose="020B0604030504040204" pitchFamily="50" charset="-128"/>
              </a:rPr>
              <a:t>11</a:t>
            </a:r>
            <a:r>
              <a:rPr lang="ja-JP" altLang="en-US" sz="900" dirty="0">
                <a:solidFill>
                  <a:srgbClr val="111111"/>
                </a:solidFill>
                <a:latin typeface="Meiryo" panose="020B0604030504040204" pitchFamily="50" charset="-128"/>
                <a:ea typeface="Meiryo" panose="020B0604030504040204" pitchFamily="50" charset="-128"/>
              </a:rPr>
              <a:t>：</a:t>
            </a:r>
            <a:r>
              <a:rPr lang="en-US" altLang="ja-JP" sz="900" dirty="0">
                <a:solidFill>
                  <a:srgbClr val="111111"/>
                </a:solidFill>
                <a:latin typeface="Meiryo" panose="020B0604030504040204" pitchFamily="50" charset="-128"/>
                <a:ea typeface="Meiryo" panose="020B0604030504040204" pitchFamily="50" charset="-128"/>
              </a:rPr>
              <a:t>00</a:t>
            </a:r>
            <a:r>
              <a:rPr lang="ja-JP" altLang="en-US" sz="900" dirty="0">
                <a:solidFill>
                  <a:srgbClr val="111111"/>
                </a:solidFill>
                <a:latin typeface="Meiryo" panose="020B0604030504040204" pitchFamily="50" charset="-128"/>
                <a:ea typeface="Meiryo" panose="020B0604030504040204" pitchFamily="50" charset="-128"/>
              </a:rPr>
              <a:t>～</a:t>
            </a:r>
            <a:r>
              <a:rPr lang="en-US" altLang="ja-JP" sz="900" dirty="0">
                <a:solidFill>
                  <a:srgbClr val="111111"/>
                </a:solidFill>
                <a:latin typeface="Meiryo" panose="020B0604030504040204" pitchFamily="50" charset="-128"/>
                <a:ea typeface="Meiryo" panose="020B0604030504040204" pitchFamily="50" charset="-128"/>
              </a:rPr>
              <a:t>18</a:t>
            </a:r>
            <a:r>
              <a:rPr lang="ja-JP" altLang="en-US" sz="900" dirty="0">
                <a:solidFill>
                  <a:srgbClr val="111111"/>
                </a:solidFill>
                <a:latin typeface="Meiryo" panose="020B0604030504040204" pitchFamily="50" charset="-128"/>
                <a:ea typeface="Meiryo" panose="020B0604030504040204" pitchFamily="50" charset="-128"/>
              </a:rPr>
              <a:t>：</a:t>
            </a:r>
            <a:r>
              <a:rPr lang="en-US" altLang="ja-JP" sz="900" dirty="0">
                <a:solidFill>
                  <a:srgbClr val="111111"/>
                </a:solidFill>
                <a:latin typeface="Meiryo" panose="020B0604030504040204" pitchFamily="50" charset="-128"/>
                <a:ea typeface="Meiryo" panose="020B0604030504040204" pitchFamily="50" charset="-128"/>
              </a:rPr>
              <a:t>00</a:t>
            </a:r>
            <a:r>
              <a:rPr lang="ja-JP" altLang="en-US" sz="900" dirty="0">
                <a:solidFill>
                  <a:srgbClr val="111111"/>
                </a:solidFill>
                <a:latin typeface="Meiryo" panose="020B0604030504040204" pitchFamily="50" charset="-128"/>
                <a:ea typeface="Meiryo" panose="020B0604030504040204" pitchFamily="50" charset="-128"/>
              </a:rPr>
              <a:t>　受付　</a:t>
            </a:r>
            <a:r>
              <a:rPr lang="en-US" altLang="ja-JP" sz="900" dirty="0">
                <a:solidFill>
                  <a:srgbClr val="111111"/>
                </a:solidFill>
                <a:latin typeface="Meiryo" panose="020B0604030504040204" pitchFamily="50" charset="-128"/>
                <a:ea typeface="Meiryo" panose="020B0604030504040204" pitchFamily="50" charset="-128"/>
              </a:rPr>
              <a:t>10:00</a:t>
            </a:r>
            <a:r>
              <a:rPr lang="ja-JP" altLang="en-US" sz="900" dirty="0">
                <a:solidFill>
                  <a:srgbClr val="111111"/>
                </a:solidFill>
                <a:latin typeface="Meiryo" panose="020B0604030504040204" pitchFamily="50" charset="-128"/>
                <a:ea typeface="Meiryo" panose="020B0604030504040204" pitchFamily="50" charset="-128"/>
              </a:rPr>
              <a:t>～</a:t>
            </a:r>
            <a:endParaRPr lang="en-US" altLang="ja-JP" sz="900" dirty="0">
              <a:solidFill>
                <a:srgbClr val="111111"/>
              </a:solidFill>
              <a:latin typeface="Meiryo" panose="020B0604030504040204" pitchFamily="50" charset="-128"/>
              <a:ea typeface="Meiryo" panose="020B0604030504040204" pitchFamily="50" charset="-128"/>
            </a:endParaRPr>
          </a:p>
          <a:p>
            <a:r>
              <a:rPr lang="ja-JP" altLang="en-US" sz="900" dirty="0">
                <a:solidFill>
                  <a:srgbClr val="111111"/>
                </a:solidFill>
                <a:latin typeface="Meiryo" panose="020B0604030504040204" pitchFamily="50" charset="-128"/>
                <a:ea typeface="Meiryo" panose="020B0604030504040204" pitchFamily="50" charset="-128"/>
              </a:rPr>
              <a:t>２．場　　所：</a:t>
            </a:r>
            <a:r>
              <a:rPr lang="zh-TW" altLang="en-US" sz="900" dirty="0">
                <a:solidFill>
                  <a:srgbClr val="111111"/>
                </a:solidFill>
                <a:latin typeface="Meiryo" panose="020B0604030504040204" pitchFamily="50" charset="-128"/>
                <a:ea typeface="Meiryo" panose="020B0604030504040204" pitchFamily="50" charset="-128"/>
              </a:rPr>
              <a:t> （国研）</a:t>
            </a:r>
            <a:r>
              <a:rPr lang="ja-JP" altLang="en-US" sz="900" dirty="0">
                <a:solidFill>
                  <a:srgbClr val="111111"/>
                </a:solidFill>
                <a:latin typeface="Meiryo" panose="020B0604030504040204" pitchFamily="50" charset="-128"/>
                <a:ea typeface="Meiryo" panose="020B0604030504040204" pitchFamily="50" charset="-128"/>
              </a:rPr>
              <a:t>農研機構　</a:t>
            </a:r>
            <a:r>
              <a:rPr lang="zh-TW" altLang="en-US" sz="900" dirty="0">
                <a:solidFill>
                  <a:srgbClr val="111111"/>
                </a:solidFill>
                <a:latin typeface="Meiryo" panose="020B0604030504040204" pitchFamily="50" charset="-128"/>
                <a:ea typeface="Meiryo" panose="020B0604030504040204" pitchFamily="50" charset="-128"/>
              </a:rPr>
              <a:t>農業機械研究部門</a:t>
            </a:r>
            <a:br>
              <a:rPr lang="ja-JP" altLang="en-US" sz="900" dirty="0">
                <a:solidFill>
                  <a:srgbClr val="111111"/>
                </a:solidFill>
                <a:latin typeface="Meiryo" panose="020B0604030504040204" pitchFamily="50" charset="-128"/>
                <a:ea typeface="Meiryo" panose="020B0604030504040204" pitchFamily="50" charset="-128"/>
              </a:rPr>
            </a:br>
            <a:r>
              <a:rPr lang="ja-JP" altLang="en-US" sz="900" dirty="0">
                <a:solidFill>
                  <a:srgbClr val="111111"/>
                </a:solidFill>
                <a:latin typeface="Meiryo" panose="020B0604030504040204" pitchFamily="50" charset="-128"/>
                <a:ea typeface="Meiryo" panose="020B0604030504040204" pitchFamily="50" charset="-128"/>
              </a:rPr>
              <a:t>　　　　　　　〒</a:t>
            </a:r>
            <a:r>
              <a:rPr lang="en-US" altLang="ja-JP" sz="900" dirty="0">
                <a:solidFill>
                  <a:srgbClr val="111111"/>
                </a:solidFill>
                <a:latin typeface="Meiryo" panose="020B0604030504040204" pitchFamily="50" charset="-128"/>
                <a:ea typeface="Meiryo" panose="020B0604030504040204" pitchFamily="50" charset="-128"/>
              </a:rPr>
              <a:t>331-8537</a:t>
            </a:r>
            <a:r>
              <a:rPr lang="ja-JP" altLang="en-US" sz="900" dirty="0">
                <a:solidFill>
                  <a:srgbClr val="111111"/>
                </a:solidFill>
                <a:latin typeface="Meiryo" panose="020B0604030504040204" pitchFamily="50" charset="-128"/>
                <a:ea typeface="Meiryo" panose="020B0604030504040204" pitchFamily="50" charset="-128"/>
              </a:rPr>
              <a:t>　さいたま市北区日進町</a:t>
            </a:r>
            <a:r>
              <a:rPr lang="en-US" altLang="ja-JP" sz="900" dirty="0">
                <a:solidFill>
                  <a:srgbClr val="111111"/>
                </a:solidFill>
                <a:latin typeface="Meiryo" panose="020B0604030504040204" pitchFamily="50" charset="-128"/>
                <a:ea typeface="Meiryo" panose="020B0604030504040204" pitchFamily="50" charset="-128"/>
              </a:rPr>
              <a:t>1-40-2</a:t>
            </a:r>
            <a:br>
              <a:rPr lang="ja-JP" altLang="en-US" sz="900" dirty="0">
                <a:solidFill>
                  <a:srgbClr val="111111"/>
                </a:solidFill>
                <a:latin typeface="Meiryo" panose="020B0604030504040204" pitchFamily="50" charset="-128"/>
                <a:ea typeface="Meiryo" panose="020B0604030504040204" pitchFamily="50" charset="-128"/>
              </a:rPr>
            </a:br>
            <a:r>
              <a:rPr lang="ja-JP" altLang="en-US" sz="900" dirty="0">
                <a:solidFill>
                  <a:srgbClr val="111111"/>
                </a:solidFill>
                <a:latin typeface="Meiryo" panose="020B0604030504040204" pitchFamily="50" charset="-128"/>
                <a:ea typeface="Meiryo" panose="020B0604030504040204" pitchFamily="50" charset="-128"/>
              </a:rPr>
              <a:t>　　　　　　　</a:t>
            </a:r>
            <a:r>
              <a:rPr lang="en-US" altLang="ja-JP" sz="900" dirty="0">
                <a:solidFill>
                  <a:srgbClr val="111111"/>
                </a:solidFill>
                <a:latin typeface="Meiryo" panose="020B0604030504040204" pitchFamily="50" charset="-128"/>
                <a:ea typeface="Meiryo" panose="020B0604030504040204" pitchFamily="50" charset="-128"/>
              </a:rPr>
              <a:t>TEL</a:t>
            </a:r>
            <a:r>
              <a:rPr lang="ja-JP" altLang="en-US" sz="900" dirty="0">
                <a:solidFill>
                  <a:srgbClr val="111111"/>
                </a:solidFill>
                <a:latin typeface="Meiryo" panose="020B0604030504040204" pitchFamily="50" charset="-128"/>
                <a:ea typeface="Meiryo" panose="020B0604030504040204" pitchFamily="50" charset="-128"/>
              </a:rPr>
              <a:t>：</a:t>
            </a:r>
            <a:r>
              <a:rPr lang="en-US" altLang="ja-JP" sz="900" dirty="0">
                <a:solidFill>
                  <a:srgbClr val="111111"/>
                </a:solidFill>
                <a:latin typeface="Meiryo" panose="020B0604030504040204" pitchFamily="50" charset="-128"/>
                <a:ea typeface="Meiryo" panose="020B0604030504040204" pitchFamily="50" charset="-128"/>
              </a:rPr>
              <a:t>048-654-7000</a:t>
            </a:r>
            <a:br>
              <a:rPr lang="en-US" altLang="ja-JP" sz="900" dirty="0">
                <a:solidFill>
                  <a:srgbClr val="111111"/>
                </a:solidFill>
                <a:latin typeface="Meiryo" panose="020B0604030504040204" pitchFamily="50" charset="-128"/>
                <a:ea typeface="Meiryo" panose="020B0604030504040204" pitchFamily="50" charset="-128"/>
              </a:rPr>
            </a:br>
            <a:r>
              <a:rPr lang="ja-JP" altLang="en-US" sz="900" dirty="0">
                <a:solidFill>
                  <a:srgbClr val="111111"/>
                </a:solidFill>
                <a:latin typeface="Meiryo" panose="020B0604030504040204" pitchFamily="50" charset="-128"/>
                <a:ea typeface="Meiryo" panose="020B0604030504040204" pitchFamily="50" charset="-128"/>
              </a:rPr>
              <a:t>　　　　　　　</a:t>
            </a:r>
            <a:r>
              <a:rPr lang="en-US" altLang="ja-JP" sz="900" dirty="0">
                <a:solidFill>
                  <a:srgbClr val="111111"/>
                </a:solidFill>
                <a:latin typeface="Meiryo" panose="020B0604030504040204" pitchFamily="50" charset="-128"/>
                <a:ea typeface="Meiryo" panose="020B0604030504040204" pitchFamily="50" charset="-128"/>
              </a:rPr>
              <a:t>http://www.naro.affrc.go.jp/iam/index.html</a:t>
            </a:r>
            <a:br>
              <a:rPr lang="en-US" altLang="ja-JP" sz="900" dirty="0">
                <a:solidFill>
                  <a:srgbClr val="111111"/>
                </a:solidFill>
                <a:latin typeface="Meiryo" panose="020B0604030504040204" pitchFamily="50" charset="-128"/>
                <a:ea typeface="Meiryo" panose="020B0604030504040204" pitchFamily="50" charset="-128"/>
              </a:rPr>
            </a:br>
            <a:r>
              <a:rPr lang="ja-JP" altLang="en-US" sz="900" dirty="0">
                <a:solidFill>
                  <a:srgbClr val="111111"/>
                </a:solidFill>
                <a:latin typeface="Meiryo" panose="020B0604030504040204" pitchFamily="50" charset="-128"/>
                <a:ea typeface="Meiryo" panose="020B0604030504040204" pitchFamily="50" charset="-128"/>
              </a:rPr>
              <a:t>３．主　　催：（一社）農業食料工学会</a:t>
            </a:r>
            <a:br>
              <a:rPr lang="ja-JP" altLang="en-US" sz="900" dirty="0">
                <a:solidFill>
                  <a:srgbClr val="111111"/>
                </a:solidFill>
                <a:latin typeface="Meiryo" panose="020B0604030504040204" pitchFamily="50" charset="-128"/>
                <a:ea typeface="Meiryo" panose="020B0604030504040204" pitchFamily="50" charset="-128"/>
              </a:rPr>
            </a:br>
            <a:r>
              <a:rPr lang="ja-JP" altLang="en-US" sz="900" dirty="0">
                <a:solidFill>
                  <a:srgbClr val="111111"/>
                </a:solidFill>
                <a:latin typeface="Meiryo" panose="020B0604030504040204" pitchFamily="50" charset="-128"/>
                <a:ea typeface="Meiryo" panose="020B0604030504040204" pitchFamily="50" charset="-128"/>
              </a:rPr>
              <a:t>４．協　　賛：</a:t>
            </a:r>
            <a:r>
              <a:rPr lang="zh-TW" altLang="en-US" sz="900" dirty="0">
                <a:solidFill>
                  <a:srgbClr val="111111"/>
                </a:solidFill>
                <a:latin typeface="Meiryo" panose="020B0604030504040204" pitchFamily="50" charset="-128"/>
                <a:ea typeface="Meiryo" panose="020B0604030504040204" pitchFamily="50" charset="-128"/>
              </a:rPr>
              <a:t> （国研）農研機構　農業機械研究部門</a:t>
            </a:r>
            <a:endParaRPr lang="en-US" altLang="zh-TW" sz="900" dirty="0">
              <a:solidFill>
                <a:srgbClr val="111111"/>
              </a:solidFill>
              <a:latin typeface="Meiryo" panose="020B0604030504040204" pitchFamily="50" charset="-128"/>
              <a:ea typeface="Meiryo" panose="020B0604030504040204" pitchFamily="50" charset="-128"/>
            </a:endParaRPr>
          </a:p>
          <a:p>
            <a:r>
              <a:rPr lang="ja-JP" altLang="en-US" sz="900" dirty="0">
                <a:solidFill>
                  <a:srgbClr val="111111"/>
                </a:solidFill>
                <a:latin typeface="Meiryo" panose="020B0604030504040204" pitchFamily="50" charset="-128"/>
                <a:ea typeface="Meiryo" panose="020B0604030504040204" pitchFamily="50" charset="-128"/>
              </a:rPr>
              <a:t>５．そ の 他 ：</a:t>
            </a:r>
            <a:r>
              <a:rPr lang="ja-JP" altLang="ja-JP" sz="900" dirty="0">
                <a:solidFill>
                  <a:srgbClr val="111111"/>
                </a:solidFill>
                <a:latin typeface="Meiryo" panose="020B0604030504040204" pitchFamily="50" charset="-128"/>
                <a:ea typeface="Meiryo" panose="020B0604030504040204" pitchFamily="50" charset="-128"/>
              </a:rPr>
              <a:t>昼食は各自持込</a:t>
            </a:r>
            <a:r>
              <a:rPr lang="ja-JP" altLang="en-US" sz="900" dirty="0">
                <a:solidFill>
                  <a:srgbClr val="111111"/>
                </a:solidFill>
                <a:latin typeface="Meiryo" panose="020B0604030504040204" pitchFamily="50" charset="-128"/>
                <a:ea typeface="Meiryo" panose="020B0604030504040204" pitchFamily="50" charset="-128"/>
              </a:rPr>
              <a:t>とします。情報交換会</a:t>
            </a:r>
            <a:r>
              <a:rPr lang="ja-JP" altLang="ja-JP" sz="900" dirty="0">
                <a:solidFill>
                  <a:srgbClr val="111111"/>
                </a:solidFill>
                <a:latin typeface="Meiryo" panose="020B0604030504040204" pitchFamily="50" charset="-128"/>
                <a:ea typeface="Meiryo" panose="020B0604030504040204" pitchFamily="50" charset="-128"/>
              </a:rPr>
              <a:t>は実施しません。</a:t>
            </a:r>
          </a:p>
          <a:p>
            <a:endParaRPr lang="en-US" altLang="zh-TW" sz="900" dirty="0">
              <a:solidFill>
                <a:srgbClr val="111111"/>
              </a:solidFill>
              <a:latin typeface="Meiryo" panose="020B0604030504040204" pitchFamily="50" charset="-128"/>
              <a:ea typeface="Meiryo" panose="020B0604030504040204" pitchFamily="50" charset="-128"/>
            </a:endParaRPr>
          </a:p>
          <a:p>
            <a:r>
              <a:rPr lang="ja-JP" altLang="en-US" sz="900" b="0" i="0" dirty="0">
                <a:solidFill>
                  <a:srgbClr val="111111"/>
                </a:solidFill>
                <a:effectLst/>
                <a:latin typeface="Meiryo" panose="020B0604030504040204" pitchFamily="50" charset="-128"/>
                <a:ea typeface="Meiryo" panose="020B0604030504040204" pitchFamily="50" charset="-128"/>
              </a:rPr>
              <a:t>・プログラム等の</a:t>
            </a:r>
            <a:r>
              <a:rPr lang="ja-JP" altLang="en-US" sz="900" b="0" i="0" dirty="0">
                <a:effectLst/>
                <a:latin typeface="Meiryo" panose="020B0604030504040204" pitchFamily="50" charset="-128"/>
                <a:ea typeface="Meiryo" panose="020B0604030504040204" pitchFamily="50" charset="-128"/>
              </a:rPr>
              <a:t>詳細および参加申込情報は以下よりダウンロード</a:t>
            </a:r>
            <a:r>
              <a:rPr lang="ja-JP" altLang="en-US" sz="900" b="0" i="0" dirty="0">
                <a:solidFill>
                  <a:srgbClr val="111111"/>
                </a:solidFill>
                <a:effectLst/>
                <a:latin typeface="Meiryo" panose="020B0604030504040204" pitchFamily="50" charset="-128"/>
                <a:ea typeface="Meiryo" panose="020B0604030504040204" pitchFamily="50" charset="-128"/>
              </a:rPr>
              <a:t>してください。</a:t>
            </a:r>
            <a:endParaRPr lang="en-US" altLang="ja-JP" sz="900" dirty="0">
              <a:solidFill>
                <a:srgbClr val="111111"/>
              </a:solidFill>
              <a:latin typeface="Meiryo" panose="020B0604030504040204" pitchFamily="50" charset="-128"/>
              <a:ea typeface="Meiryo" panose="020B0604030504040204" pitchFamily="50" charset="-128"/>
            </a:endParaRPr>
          </a:p>
          <a:p>
            <a:r>
              <a:rPr lang="ja-JP" altLang="en-US" sz="900" b="0" i="0" u="sng" dirty="0">
                <a:solidFill>
                  <a:srgbClr val="4169E1"/>
                </a:solidFill>
                <a:effectLst/>
                <a:latin typeface="Meiryo" panose="020B0604030504040204" pitchFamily="50" charset="-128"/>
                <a:ea typeface="Meiryo" panose="020B0604030504040204" pitchFamily="50" charset="-128"/>
              </a:rPr>
              <a:t>　第</a:t>
            </a:r>
            <a:r>
              <a:rPr lang="en-US" altLang="ja-JP" sz="900" b="0" i="0" u="sng" dirty="0">
                <a:solidFill>
                  <a:srgbClr val="4169E1"/>
                </a:solidFill>
                <a:effectLst/>
                <a:latin typeface="Meiryo" panose="020B0604030504040204" pitchFamily="50" charset="-128"/>
                <a:ea typeface="Meiryo" panose="020B0604030504040204" pitchFamily="50" charset="-128"/>
              </a:rPr>
              <a:t>29</a:t>
            </a:r>
            <a:r>
              <a:rPr lang="ja-JP" altLang="en-US" sz="900" b="0" i="0" u="sng" dirty="0">
                <a:solidFill>
                  <a:srgbClr val="4169E1"/>
                </a:solidFill>
                <a:effectLst/>
                <a:latin typeface="Meiryo" panose="020B0604030504040204" pitchFamily="50" charset="-128"/>
                <a:ea typeface="Meiryo" panose="020B0604030504040204" pitchFamily="50" charset="-128"/>
              </a:rPr>
              <a:t>回テクノフェスタ開催案内（</a:t>
            </a:r>
            <a:r>
              <a:rPr lang="en-US" altLang="ja-JP" sz="900" b="0" i="0" u="sng" dirty="0">
                <a:solidFill>
                  <a:srgbClr val="4169E1"/>
                </a:solidFill>
                <a:effectLst/>
                <a:latin typeface="Meiryo" panose="020B0604030504040204" pitchFamily="50" charset="-128"/>
                <a:ea typeface="Meiryo" panose="020B0604030504040204" pitchFamily="50" charset="-128"/>
              </a:rPr>
              <a:t>PDF</a:t>
            </a:r>
            <a:r>
              <a:rPr lang="ja-JP" altLang="en-US" sz="900" b="0" i="0" u="sng">
                <a:solidFill>
                  <a:srgbClr val="4169E1"/>
                </a:solidFill>
                <a:effectLst/>
                <a:latin typeface="Meiryo" panose="020B0604030504040204" pitchFamily="50" charset="-128"/>
                <a:ea typeface="Meiryo" panose="020B0604030504040204" pitchFamily="50" charset="-128"/>
              </a:rPr>
              <a:t>）</a:t>
            </a:r>
            <a:endParaRPr lang="en-US" altLang="ja-JP" sz="900" b="0" i="0" u="sng" dirty="0">
              <a:solidFill>
                <a:srgbClr val="4169E1"/>
              </a:solidFill>
              <a:effectLst/>
              <a:latin typeface="Meiryo" panose="020B0604030504040204" pitchFamily="50" charset="-128"/>
              <a:ea typeface="Meiryo" panose="020B0604030504040204" pitchFamily="50" charset="-128"/>
            </a:endParaRPr>
          </a:p>
          <a:p>
            <a:endParaRPr lang="en-US" altLang="ja-JP" sz="900" b="0" i="0" u="sng" dirty="0">
              <a:solidFill>
                <a:srgbClr val="4169E1"/>
              </a:solidFill>
              <a:effectLst/>
              <a:latin typeface="Meiryo" panose="020B0604030504040204" pitchFamily="50" charset="-128"/>
              <a:ea typeface="Meiryo" panose="020B0604030504040204" pitchFamily="50" charset="-128"/>
            </a:endParaRPr>
          </a:p>
          <a:p>
            <a:r>
              <a:rPr lang="ja-JP" altLang="en-US" sz="900" b="0" i="0" dirty="0">
                <a:solidFill>
                  <a:srgbClr val="111111"/>
                </a:solidFill>
                <a:effectLst/>
                <a:latin typeface="Meiryo" panose="020B0604030504040204" pitchFamily="50" charset="-128"/>
                <a:ea typeface="Meiryo" panose="020B0604030504040204" pitchFamily="50" charset="-128"/>
              </a:rPr>
              <a:t>・参加申し込みは、以下の専用ホームページで登録（</a:t>
            </a:r>
            <a:r>
              <a:rPr lang="en-US" altLang="ja-JP" sz="900" b="0" i="0" dirty="0">
                <a:solidFill>
                  <a:srgbClr val="111111"/>
                </a:solidFill>
                <a:effectLst/>
                <a:latin typeface="Meiryo" panose="020B0604030504040204" pitchFamily="50" charset="-128"/>
                <a:ea typeface="Meiryo" panose="020B0604030504040204" pitchFamily="50" charset="-128"/>
              </a:rPr>
              <a:t>11</a:t>
            </a:r>
            <a:r>
              <a:rPr lang="ja-JP" altLang="en-US" sz="900" b="0" i="0" dirty="0">
                <a:solidFill>
                  <a:srgbClr val="111111"/>
                </a:solidFill>
                <a:effectLst/>
                <a:latin typeface="Meiryo" panose="020B0604030504040204" pitchFamily="50" charset="-128"/>
                <a:ea typeface="Meiryo" panose="020B0604030504040204" pitchFamily="50" charset="-128"/>
              </a:rPr>
              <a:t>月</a:t>
            </a:r>
            <a:r>
              <a:rPr lang="en-US" altLang="ja-JP" sz="900" b="0" i="0" dirty="0">
                <a:solidFill>
                  <a:srgbClr val="111111"/>
                </a:solidFill>
                <a:effectLst/>
                <a:latin typeface="Meiryo" panose="020B0604030504040204" pitchFamily="50" charset="-128"/>
                <a:ea typeface="Meiryo" panose="020B0604030504040204" pitchFamily="50" charset="-128"/>
              </a:rPr>
              <a:t>1</a:t>
            </a:r>
            <a:r>
              <a:rPr lang="ja-JP" altLang="en-US" sz="900" dirty="0">
                <a:solidFill>
                  <a:srgbClr val="111111"/>
                </a:solidFill>
                <a:latin typeface="Meiryo" panose="020B0604030504040204" pitchFamily="50" charset="-128"/>
                <a:ea typeface="Meiryo" panose="020B0604030504040204" pitchFamily="50" charset="-128"/>
              </a:rPr>
              <a:t>日まで受け付け）をお願いします。</a:t>
            </a:r>
            <a:endParaRPr lang="en-US" altLang="ja-JP" sz="900" dirty="0">
              <a:solidFill>
                <a:srgbClr val="111111"/>
              </a:solidFill>
              <a:latin typeface="Meiryo" panose="020B0604030504040204" pitchFamily="50" charset="-128"/>
              <a:ea typeface="Meiryo" panose="020B0604030504040204" pitchFamily="50" charset="-128"/>
            </a:endParaRPr>
          </a:p>
          <a:p>
            <a:r>
              <a:rPr lang="en" altLang="ja-JP" sz="900" u="sng" dirty="0">
                <a:solidFill>
                  <a:srgbClr val="4169E1"/>
                </a:solidFill>
                <a:latin typeface="Meiryo" panose="020B0604030504040204" pitchFamily="50" charset="-128"/>
                <a:ea typeface="Meiryo" panose="020B0604030504040204" pitchFamily="50" charset="-128"/>
                <a:hlinkClick r:id="rId4"/>
              </a:rPr>
              <a:t>https://koyovideo.xsrv.jp/29th_Techno_Festa_Participation_JP/</a:t>
            </a:r>
            <a:endParaRPr lang="en" altLang="ja-JP" sz="900" u="sng" dirty="0">
              <a:solidFill>
                <a:srgbClr val="4169E1"/>
              </a:solidFill>
              <a:latin typeface="Meiryo" panose="020B0604030504040204" pitchFamily="50" charset="-128"/>
              <a:ea typeface="Meiryo" panose="020B0604030504040204" pitchFamily="50" charset="-128"/>
            </a:endParaRPr>
          </a:p>
          <a:p>
            <a:endParaRPr lang="en" altLang="ja-JP" sz="900" u="sng" dirty="0">
              <a:solidFill>
                <a:srgbClr val="4169E1"/>
              </a:solidFill>
              <a:latin typeface="Meiryo" panose="020B0604030504040204" pitchFamily="50" charset="-128"/>
              <a:ea typeface="Meiryo" panose="020B0604030504040204" pitchFamily="50" charset="-128"/>
            </a:endParaRPr>
          </a:p>
          <a:p>
            <a:endParaRPr lang="en" altLang="ja-JP" sz="900" dirty="0">
              <a:solidFill>
                <a:srgbClr val="4169E1"/>
              </a:solidFill>
              <a:latin typeface="Meiryo" panose="020B0604030504040204" pitchFamily="50" charset="-128"/>
              <a:ea typeface="Meiryo" panose="020B0604030504040204" pitchFamily="50" charset="-128"/>
            </a:endParaRPr>
          </a:p>
          <a:p>
            <a:r>
              <a:rPr lang="ja-JP" altLang="en-US" sz="900" b="0" i="0">
                <a:solidFill>
                  <a:srgbClr val="333333"/>
                </a:solidFill>
                <a:effectLst/>
                <a:latin typeface="Hiragino Kaku Gothic ProN" panose="020B0300000000000000" pitchFamily="34" charset="-128"/>
                <a:ea typeface="Hiragino Kaku Gothic ProN" panose="020B0300000000000000" pitchFamily="34" charset="-128"/>
              </a:rPr>
              <a:t>企画委員会，テクノフェスタ実行委員会</a:t>
            </a:r>
            <a:endParaRPr lang="en-US" altLang="ja-JP" sz="900" b="0" i="0" dirty="0">
              <a:solidFill>
                <a:srgbClr val="333333"/>
              </a:solidFill>
              <a:effectLst/>
              <a:latin typeface="Hiragino Kaku Gothic ProN" panose="020B0300000000000000" pitchFamily="34" charset="-128"/>
              <a:ea typeface="Hiragino Kaku Gothic ProN" panose="020B0300000000000000" pitchFamily="34" charset="-128"/>
            </a:endParaRPr>
          </a:p>
          <a:p>
            <a:endParaRPr lang="ja-JP" altLang="en-US" sz="900" u="sng" dirty="0">
              <a:solidFill>
                <a:srgbClr val="4169E1"/>
              </a:solidFill>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39717571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6489</TotalTime>
  <Words>371</Words>
  <Application>Microsoft Macintosh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Hiragino Kaku Gothic ProN</vt:lpstr>
      <vt:lpstr>Meiryo UI</vt:lpstr>
      <vt:lpstr>Meiryo</vt:lpstr>
      <vt:lpstr>Meiryo</vt:lpstr>
      <vt:lpstr>游ゴシック</vt:lpstr>
      <vt:lpstr>Arial</vt:lpstr>
      <vt:lpstr>Calibri</vt:lpstr>
      <vt:lpstr>Calibri Light</vt:lpstr>
      <vt:lpstr>Office テーマ</vt:lpstr>
      <vt:lpstr> 農業食料工学会サイト　イベントページ（案）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SANO Yasunobu (佐野 安信)</dc:creator>
  <cp:lastModifiedBy>宮原佳彦</cp:lastModifiedBy>
  <cp:revision>306</cp:revision>
  <cp:lastPrinted>2023-08-22T08:29:53Z</cp:lastPrinted>
  <dcterms:created xsi:type="dcterms:W3CDTF">2021-06-17T06:49:44Z</dcterms:created>
  <dcterms:modified xsi:type="dcterms:W3CDTF">2024-10-01T03:22:44Z</dcterms:modified>
</cp:coreProperties>
</file>